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SUSE"/>
      <p:regular r:id="rId32"/>
      <p:bold r:id="rId33"/>
    </p:embeddedFont>
    <p:embeddedFont>
      <p:font typeface="Poppins"/>
      <p:regular r:id="rId34"/>
      <p:bold r:id="rId35"/>
      <p:italic r:id="rId36"/>
      <p:boldItalic r:id="rId37"/>
    </p:embeddedFont>
    <p:embeddedFont>
      <p:font typeface="SUSE Medium"/>
      <p:regular r:id="rId38"/>
      <p:bold r:id="rId39"/>
    </p:embeddedFont>
    <p:embeddedFont>
      <p:font typeface="Poppins Light"/>
      <p:regular r:id="rId40"/>
      <p:bold r:id="rId41"/>
      <p:italic r:id="rId42"/>
      <p:boldItalic r:id="rId43"/>
    </p:embeddedFont>
    <p:embeddedFont>
      <p:font typeface="SUSE Light"/>
      <p:regular r:id="rId44"/>
      <p:bold r:id="rId45"/>
    </p:embeddedFont>
    <p:embeddedFont>
      <p:font typeface="Roboto Mono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Light-regular.fntdata"/><Relationship Id="rId42" Type="http://schemas.openxmlformats.org/officeDocument/2006/relationships/font" Target="fonts/PoppinsLight-italic.fntdata"/><Relationship Id="rId41" Type="http://schemas.openxmlformats.org/officeDocument/2006/relationships/font" Target="fonts/PoppinsLight-bold.fntdata"/><Relationship Id="rId44" Type="http://schemas.openxmlformats.org/officeDocument/2006/relationships/font" Target="fonts/SUSELight-regular.fntdata"/><Relationship Id="rId43" Type="http://schemas.openxmlformats.org/officeDocument/2006/relationships/font" Target="fonts/PoppinsLight-boldItalic.fntdata"/><Relationship Id="rId46" Type="http://schemas.openxmlformats.org/officeDocument/2006/relationships/font" Target="fonts/RobotoMono-regular.fntdata"/><Relationship Id="rId45" Type="http://schemas.openxmlformats.org/officeDocument/2006/relationships/font" Target="fonts/SUSELigh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Mono-italic.fntdata"/><Relationship Id="rId47" Type="http://schemas.openxmlformats.org/officeDocument/2006/relationships/font" Target="fonts/RobotoMono-bold.fntdata"/><Relationship Id="rId49" Type="http://schemas.openxmlformats.org/officeDocument/2006/relationships/font" Target="fonts/Roboto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font" Target="fonts/SUSE-bold.fntdata"/><Relationship Id="rId32" Type="http://schemas.openxmlformats.org/officeDocument/2006/relationships/font" Target="fonts/SUSE-regular.fntdata"/><Relationship Id="rId35" Type="http://schemas.openxmlformats.org/officeDocument/2006/relationships/font" Target="fonts/Poppins-bold.fntdata"/><Relationship Id="rId34" Type="http://schemas.openxmlformats.org/officeDocument/2006/relationships/font" Target="fonts/Poppins-regular.fntdata"/><Relationship Id="rId37" Type="http://schemas.openxmlformats.org/officeDocument/2006/relationships/font" Target="fonts/Poppins-boldItalic.fntdata"/><Relationship Id="rId36" Type="http://schemas.openxmlformats.org/officeDocument/2006/relationships/font" Target="fonts/Poppins-italic.fntdata"/><Relationship Id="rId39" Type="http://schemas.openxmlformats.org/officeDocument/2006/relationships/font" Target="fonts/SUSEMedium-bold.fntdata"/><Relationship Id="rId38" Type="http://schemas.openxmlformats.org/officeDocument/2006/relationships/font" Target="fonts/SUSEMedium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351e851bb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351e851bb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351e851bb7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351e851bb7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351e851bb7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351e851bb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351e851bb7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351e851bb7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351e851bb7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351e851bb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351e851bb7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351e851bb7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351e851bb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351e851bb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351e851bb7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351e851bb7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351e851bb7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351e851bb7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351e851bb7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351e851bb7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f5e6fa5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f5e6fa5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3ecd76e80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3ecd76e80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6a9625d61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6a9625d61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351e851bb7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351e851bb7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351e851bb7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351e851bb7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351e851bb7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351e851bb7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351e851bb7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351e851bb7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c45d92fbe9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c45d92fbe9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6a9625d61c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6a9625d61c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6a9625d61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6a9625d61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a9625d61c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a9625d61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351e851bb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351e851bb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351e851bb7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351e851bb7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351e851bb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351e851bb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351e851bb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351e851bb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Graphic">
  <p:cSld name="TITLE_1">
    <p:bg>
      <p:bgPr>
        <a:solidFill>
          <a:srgbClr val="C0EFDE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185213" y="1285275"/>
            <a:ext cx="4773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SUSE Medium"/>
              <a:buNone/>
              <a:defRPr sz="40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204575" y="3510100"/>
            <a:ext cx="4734900" cy="13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SUSE Light"/>
              <a:buNone/>
              <a:defRPr sz="2800">
                <a:solidFill>
                  <a:schemeClr val="accent2"/>
                </a:solidFill>
                <a:latin typeface="SUSE Light"/>
                <a:ea typeface="SUSE Light"/>
                <a:cs typeface="SUSE Light"/>
                <a:sym typeface="SUSE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Light"/>
              <a:buNone/>
              <a:defRPr sz="2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Light"/>
              <a:buNone/>
              <a:defRPr sz="2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Light"/>
              <a:buNone/>
              <a:defRPr sz="2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Light"/>
              <a:buNone/>
              <a:defRPr sz="2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Light"/>
              <a:buNone/>
              <a:defRPr sz="2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Light"/>
              <a:buNone/>
              <a:defRPr sz="2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Light"/>
              <a:buNone/>
              <a:defRPr sz="2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Light"/>
              <a:buNone/>
              <a:defRPr sz="28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SUSE"/>
                <a:ea typeface="SUSE"/>
                <a:cs typeface="SUSE"/>
                <a:sym typeface="SUSE"/>
              </a:defRPr>
            </a:lvl1pPr>
            <a:lvl2pPr lvl="1">
              <a:buNone/>
              <a:defRPr>
                <a:latin typeface="SUSE"/>
                <a:ea typeface="SUSE"/>
                <a:cs typeface="SUSE"/>
                <a:sym typeface="SUSE"/>
              </a:defRPr>
            </a:lvl2pPr>
            <a:lvl3pPr lvl="2">
              <a:buNone/>
              <a:defRPr>
                <a:latin typeface="SUSE"/>
                <a:ea typeface="SUSE"/>
                <a:cs typeface="SUSE"/>
                <a:sym typeface="SUSE"/>
              </a:defRPr>
            </a:lvl3pPr>
            <a:lvl4pPr lvl="3">
              <a:buNone/>
              <a:defRPr>
                <a:latin typeface="SUSE"/>
                <a:ea typeface="SUSE"/>
                <a:cs typeface="SUSE"/>
                <a:sym typeface="SUSE"/>
              </a:defRPr>
            </a:lvl4pPr>
            <a:lvl5pPr lvl="4">
              <a:buNone/>
              <a:defRPr>
                <a:latin typeface="SUSE"/>
                <a:ea typeface="SUSE"/>
                <a:cs typeface="SUSE"/>
                <a:sym typeface="SUSE"/>
              </a:defRPr>
            </a:lvl5pPr>
            <a:lvl6pPr lvl="5">
              <a:buNone/>
              <a:defRPr>
                <a:latin typeface="SUSE"/>
                <a:ea typeface="SUSE"/>
                <a:cs typeface="SUSE"/>
                <a:sym typeface="SUSE"/>
              </a:defRPr>
            </a:lvl6pPr>
            <a:lvl7pPr lvl="6">
              <a:buNone/>
              <a:defRPr>
                <a:latin typeface="SUSE"/>
                <a:ea typeface="SUSE"/>
                <a:cs typeface="SUSE"/>
                <a:sym typeface="SUSE"/>
              </a:defRPr>
            </a:lvl7pPr>
            <a:lvl8pPr lvl="7">
              <a:buNone/>
              <a:defRPr>
                <a:latin typeface="SUSE"/>
                <a:ea typeface="SUSE"/>
                <a:cs typeface="SUSE"/>
                <a:sym typeface="SUSE"/>
              </a:defRPr>
            </a:lvl8pPr>
            <a:lvl9pPr lvl="8">
              <a:buNone/>
              <a:defRPr>
                <a:latin typeface="SUSE"/>
                <a:ea typeface="SUSE"/>
                <a:cs typeface="SUSE"/>
                <a:sym typeface="SUS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b="0" l="53500" r="10259" t="0"/>
          <a:stretch/>
        </p:blipFill>
        <p:spPr>
          <a:xfrm>
            <a:off x="0" y="1581125"/>
            <a:ext cx="1505174" cy="273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2">
            <a:alphaModFix/>
          </a:blip>
          <a:srcRect b="0" l="53500" r="10259" t="0"/>
          <a:stretch/>
        </p:blipFill>
        <p:spPr>
          <a:xfrm>
            <a:off x="7638875" y="1581125"/>
            <a:ext cx="1505174" cy="273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7675" y="455725"/>
            <a:ext cx="4868700" cy="73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0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slide with title and subtitle">
  <p:cSld name="SECTION_TITLE_AND_DESCRIPTION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83E1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2000" y="1096850"/>
            <a:ext cx="2970701" cy="27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/>
          <p:nvPr>
            <p:ph type="title"/>
          </p:nvPr>
        </p:nvSpPr>
        <p:spPr>
          <a:xfrm>
            <a:off x="5080000" y="655700"/>
            <a:ext cx="3444000" cy="19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11"/>
          <p:cNvSpPr txBox="1"/>
          <p:nvPr>
            <p:ph idx="1" type="subTitle"/>
          </p:nvPr>
        </p:nvSpPr>
        <p:spPr>
          <a:xfrm>
            <a:off x="5100700" y="2774675"/>
            <a:ext cx="34305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1"/>
          <p:cNvSpPr txBox="1"/>
          <p:nvPr>
            <p:ph idx="12" type="sldNum"/>
          </p:nvPr>
        </p:nvSpPr>
        <p:spPr>
          <a:xfrm>
            <a:off x="84200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>
            <a:lvl1pPr lvl="0" rtl="0" algn="r">
              <a:buNone/>
              <a:defRPr sz="800">
                <a:solidFill>
                  <a:schemeClr val="dk1"/>
                </a:solidFill>
              </a:defRPr>
            </a:lvl1pPr>
            <a:lvl2pPr lvl="1" rtl="0" algn="r">
              <a:buNone/>
              <a:defRPr sz="800">
                <a:solidFill>
                  <a:schemeClr val="dk1"/>
                </a:solidFill>
              </a:defRPr>
            </a:lvl2pPr>
            <a:lvl3pPr lvl="2" rtl="0" algn="r">
              <a:buNone/>
              <a:defRPr sz="800">
                <a:solidFill>
                  <a:schemeClr val="dk1"/>
                </a:solidFill>
              </a:defRPr>
            </a:lvl3pPr>
            <a:lvl4pPr lvl="3" rtl="0" algn="r">
              <a:buNone/>
              <a:defRPr sz="800">
                <a:solidFill>
                  <a:schemeClr val="dk1"/>
                </a:solidFill>
              </a:defRPr>
            </a:lvl4pPr>
            <a:lvl5pPr lvl="4" rtl="0" algn="r">
              <a:buNone/>
              <a:defRPr sz="800">
                <a:solidFill>
                  <a:schemeClr val="dk1"/>
                </a:solidFill>
              </a:defRPr>
            </a:lvl5pPr>
            <a:lvl6pPr lvl="5" rtl="0" algn="r">
              <a:buNone/>
              <a:defRPr sz="800">
                <a:solidFill>
                  <a:schemeClr val="dk1"/>
                </a:solidFill>
              </a:defRPr>
            </a:lvl6pPr>
            <a:lvl7pPr lvl="6" rtl="0" algn="r">
              <a:buNone/>
              <a:defRPr sz="800">
                <a:solidFill>
                  <a:schemeClr val="dk1"/>
                </a:solidFill>
              </a:defRPr>
            </a:lvl7pPr>
            <a:lvl8pPr lvl="7" rtl="0" algn="r">
              <a:buNone/>
              <a:defRPr sz="800">
                <a:solidFill>
                  <a:schemeClr val="dk1"/>
                </a:solidFill>
              </a:defRPr>
            </a:lvl8pPr>
            <a:lvl9pPr lvl="8" rtl="0" algn="r">
              <a:buNone/>
              <a:defRPr sz="8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APTION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2"/>
          <p:cNvSpPr txBox="1"/>
          <p:nvPr>
            <p:ph idx="12" type="sldNum"/>
          </p:nvPr>
        </p:nvSpPr>
        <p:spPr>
          <a:xfrm>
            <a:off x="84200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>
            <a:lvl1pPr lvl="0" rtl="0" algn="r">
              <a:buNone/>
              <a:defRPr sz="800">
                <a:solidFill>
                  <a:schemeClr val="dk2"/>
                </a:solidFill>
              </a:defRPr>
            </a:lvl1pPr>
            <a:lvl2pPr lvl="1" rtl="0" algn="r">
              <a:buNone/>
              <a:defRPr sz="800">
                <a:solidFill>
                  <a:schemeClr val="dk2"/>
                </a:solidFill>
              </a:defRPr>
            </a:lvl2pPr>
            <a:lvl3pPr lvl="2" rtl="0" algn="r">
              <a:buNone/>
              <a:defRPr sz="800">
                <a:solidFill>
                  <a:schemeClr val="dk2"/>
                </a:solidFill>
              </a:defRPr>
            </a:lvl3pPr>
            <a:lvl4pPr lvl="3" rtl="0" algn="r">
              <a:buNone/>
              <a:defRPr sz="800">
                <a:solidFill>
                  <a:schemeClr val="dk2"/>
                </a:solidFill>
              </a:defRPr>
            </a:lvl4pPr>
            <a:lvl5pPr lvl="4" rtl="0" algn="r">
              <a:buNone/>
              <a:defRPr sz="800">
                <a:solidFill>
                  <a:schemeClr val="dk2"/>
                </a:solidFill>
              </a:defRPr>
            </a:lvl5pPr>
            <a:lvl6pPr lvl="5" rtl="0" algn="r">
              <a:buNone/>
              <a:defRPr sz="800">
                <a:solidFill>
                  <a:schemeClr val="dk2"/>
                </a:solidFill>
              </a:defRPr>
            </a:lvl6pPr>
            <a:lvl7pPr lvl="6" rtl="0" algn="r">
              <a:buNone/>
              <a:defRPr sz="800">
                <a:solidFill>
                  <a:schemeClr val="dk2"/>
                </a:solidFill>
              </a:defRPr>
            </a:lvl7pPr>
            <a:lvl8pPr lvl="7" rtl="0" algn="r">
              <a:buNone/>
              <a:defRPr sz="800">
                <a:solidFill>
                  <a:schemeClr val="dk2"/>
                </a:solidFill>
              </a:defRPr>
            </a:lvl8pPr>
            <a:lvl9pPr lvl="8" rtl="0" algn="r">
              <a:buNone/>
              <a:defRPr sz="8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" name="Google Shape;95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4225" y="4675675"/>
            <a:ext cx="1040993" cy="3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slide">
  <p:cSld name="CAPTION_ONLY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9550" y="1283600"/>
            <a:ext cx="7724902" cy="25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slide 1">
  <p:cSld name="CAPTION_ONLY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9725" y="2023988"/>
            <a:ext cx="7284552" cy="109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hasCustomPrompt="1" type="title"/>
          </p:nvPr>
        </p:nvSpPr>
        <p:spPr>
          <a:xfrm>
            <a:off x="2056850" y="1309850"/>
            <a:ext cx="51492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5"/>
          <p:cNvSpPr/>
          <p:nvPr/>
        </p:nvSpPr>
        <p:spPr>
          <a:xfrm>
            <a:off x="7206025" y="1979738"/>
            <a:ext cx="1938000" cy="1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7749775" y="2238638"/>
            <a:ext cx="1086300" cy="1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7498525" y="2520863"/>
            <a:ext cx="1645500" cy="10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8836139" y="2238638"/>
            <a:ext cx="307800" cy="1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6" name="Google Shape;106;p15"/>
          <p:cNvSpPr/>
          <p:nvPr/>
        </p:nvSpPr>
        <p:spPr>
          <a:xfrm rot="10800000">
            <a:off x="0" y="2520863"/>
            <a:ext cx="1938000" cy="1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7" name="Google Shape;107;p15"/>
          <p:cNvSpPr/>
          <p:nvPr/>
        </p:nvSpPr>
        <p:spPr>
          <a:xfrm rot="10800000">
            <a:off x="307950" y="2261963"/>
            <a:ext cx="1086300" cy="1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8" name="Google Shape;108;p15"/>
          <p:cNvSpPr/>
          <p:nvPr/>
        </p:nvSpPr>
        <p:spPr>
          <a:xfrm rot="10800000">
            <a:off x="0" y="1979738"/>
            <a:ext cx="1645500" cy="10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9" name="Google Shape;109;p15"/>
          <p:cNvSpPr/>
          <p:nvPr/>
        </p:nvSpPr>
        <p:spPr>
          <a:xfrm rot="10800000">
            <a:off x="86" y="2261963"/>
            <a:ext cx="307800" cy="1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0" name="Google Shape;110;p15"/>
          <p:cNvSpPr txBox="1"/>
          <p:nvPr>
            <p:ph hasCustomPrompt="1" idx="2" type="title"/>
          </p:nvPr>
        </p:nvSpPr>
        <p:spPr>
          <a:xfrm>
            <a:off x="2056850" y="3180000"/>
            <a:ext cx="5149200" cy="6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Font typeface="SUSE Light"/>
              <a:buNone/>
              <a:defRPr sz="4000">
                <a:latin typeface="SUSE Light"/>
                <a:ea typeface="SUSE Light"/>
                <a:cs typeface="SUSE Light"/>
                <a:sym typeface="SUSE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1" name="Google Shape;111;p15"/>
          <p:cNvSpPr txBox="1"/>
          <p:nvPr>
            <p:ph idx="12" type="sldNum"/>
          </p:nvPr>
        </p:nvSpPr>
        <p:spPr>
          <a:xfrm>
            <a:off x="84200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>
            <a:lvl1pPr lvl="0" rtl="0" algn="r">
              <a:buNone/>
              <a:defRPr sz="800">
                <a:solidFill>
                  <a:schemeClr val="dk2"/>
                </a:solidFill>
              </a:defRPr>
            </a:lvl1pPr>
            <a:lvl2pPr lvl="1" rtl="0" algn="r">
              <a:buNone/>
              <a:defRPr sz="800">
                <a:solidFill>
                  <a:schemeClr val="dk2"/>
                </a:solidFill>
              </a:defRPr>
            </a:lvl2pPr>
            <a:lvl3pPr lvl="2" rtl="0" algn="r">
              <a:buNone/>
              <a:defRPr sz="800">
                <a:solidFill>
                  <a:schemeClr val="dk2"/>
                </a:solidFill>
              </a:defRPr>
            </a:lvl3pPr>
            <a:lvl4pPr lvl="3" rtl="0" algn="r">
              <a:buNone/>
              <a:defRPr sz="800">
                <a:solidFill>
                  <a:schemeClr val="dk2"/>
                </a:solidFill>
              </a:defRPr>
            </a:lvl4pPr>
            <a:lvl5pPr lvl="4" rtl="0" algn="r">
              <a:buNone/>
              <a:defRPr sz="800">
                <a:solidFill>
                  <a:schemeClr val="dk2"/>
                </a:solidFill>
              </a:defRPr>
            </a:lvl5pPr>
            <a:lvl6pPr lvl="5" rtl="0" algn="r">
              <a:buNone/>
              <a:defRPr sz="800">
                <a:solidFill>
                  <a:schemeClr val="dk2"/>
                </a:solidFill>
              </a:defRPr>
            </a:lvl6pPr>
            <a:lvl7pPr lvl="6" rtl="0" algn="r">
              <a:buNone/>
              <a:defRPr sz="800">
                <a:solidFill>
                  <a:schemeClr val="dk2"/>
                </a:solidFill>
              </a:defRPr>
            </a:lvl7pPr>
            <a:lvl8pPr lvl="7" rtl="0" algn="r">
              <a:buNone/>
              <a:defRPr sz="800">
                <a:solidFill>
                  <a:schemeClr val="dk2"/>
                </a:solidFill>
              </a:defRPr>
            </a:lvl8pPr>
            <a:lvl9pPr lvl="8" rtl="0" algn="r">
              <a:buNone/>
              <a:defRPr sz="8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" name="Google Shape;112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796325"/>
            <a:ext cx="1040993" cy="3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0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>
            <a:off x="7206025" y="4796325"/>
            <a:ext cx="1938000" cy="1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6209925" y="4796325"/>
            <a:ext cx="662700" cy="1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4564413" y="4796325"/>
            <a:ext cx="1645500" cy="10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6872625" y="4796325"/>
            <a:ext cx="333300" cy="1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>
            <a:lvl1pPr lvl="0" rtl="0" algn="r">
              <a:buNone/>
              <a:defRPr sz="800">
                <a:solidFill>
                  <a:schemeClr val="dk2"/>
                </a:solidFill>
                <a:latin typeface="SUSE"/>
                <a:ea typeface="SUSE"/>
                <a:cs typeface="SUSE"/>
                <a:sym typeface="SUSE"/>
              </a:defRPr>
            </a:lvl1pPr>
            <a:lvl2pPr lvl="1" rtl="0" algn="r">
              <a:buNone/>
              <a:defRPr sz="800">
                <a:solidFill>
                  <a:schemeClr val="dk2"/>
                </a:solidFill>
                <a:latin typeface="SUSE"/>
                <a:ea typeface="SUSE"/>
                <a:cs typeface="SUSE"/>
                <a:sym typeface="SUSE"/>
              </a:defRPr>
            </a:lvl2pPr>
            <a:lvl3pPr lvl="2" rtl="0" algn="r">
              <a:buNone/>
              <a:defRPr sz="800">
                <a:solidFill>
                  <a:schemeClr val="dk2"/>
                </a:solidFill>
                <a:latin typeface="SUSE"/>
                <a:ea typeface="SUSE"/>
                <a:cs typeface="SUSE"/>
                <a:sym typeface="SUSE"/>
              </a:defRPr>
            </a:lvl3pPr>
            <a:lvl4pPr lvl="3" rtl="0" algn="r">
              <a:buNone/>
              <a:defRPr sz="800">
                <a:solidFill>
                  <a:schemeClr val="dk2"/>
                </a:solidFill>
                <a:latin typeface="SUSE"/>
                <a:ea typeface="SUSE"/>
                <a:cs typeface="SUSE"/>
                <a:sym typeface="SUSE"/>
              </a:defRPr>
            </a:lvl4pPr>
            <a:lvl5pPr lvl="4" rtl="0" algn="r">
              <a:buNone/>
              <a:defRPr sz="800">
                <a:solidFill>
                  <a:schemeClr val="dk2"/>
                </a:solidFill>
                <a:latin typeface="SUSE"/>
                <a:ea typeface="SUSE"/>
                <a:cs typeface="SUSE"/>
                <a:sym typeface="SUSE"/>
              </a:defRPr>
            </a:lvl5pPr>
            <a:lvl6pPr lvl="5" rtl="0" algn="r">
              <a:buNone/>
              <a:defRPr sz="800">
                <a:solidFill>
                  <a:schemeClr val="dk2"/>
                </a:solidFill>
                <a:latin typeface="SUSE"/>
                <a:ea typeface="SUSE"/>
                <a:cs typeface="SUSE"/>
                <a:sym typeface="SUSE"/>
              </a:defRPr>
            </a:lvl6pPr>
            <a:lvl7pPr lvl="6" rtl="0" algn="r">
              <a:buNone/>
              <a:defRPr sz="800">
                <a:solidFill>
                  <a:schemeClr val="dk2"/>
                </a:solidFill>
                <a:latin typeface="SUSE"/>
                <a:ea typeface="SUSE"/>
                <a:cs typeface="SUSE"/>
                <a:sym typeface="SUSE"/>
              </a:defRPr>
            </a:lvl7pPr>
            <a:lvl8pPr lvl="7" rtl="0" algn="r">
              <a:buNone/>
              <a:defRPr sz="800">
                <a:solidFill>
                  <a:schemeClr val="dk2"/>
                </a:solidFill>
                <a:latin typeface="SUSE"/>
                <a:ea typeface="SUSE"/>
                <a:cs typeface="SUSE"/>
                <a:sym typeface="SUSE"/>
              </a:defRPr>
            </a:lvl8pPr>
            <a:lvl9pPr lvl="8" rtl="0" algn="r">
              <a:buNone/>
              <a:defRPr sz="800">
                <a:solidFill>
                  <a:schemeClr val="dk2"/>
                </a:solidFill>
                <a:latin typeface="SUSE"/>
                <a:ea typeface="SUSE"/>
                <a:cs typeface="SUSE"/>
                <a:sym typeface="SUS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" name="Google Shape;2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4225" y="4675675"/>
            <a:ext cx="1040993" cy="3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311700" y="1057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/>
          <p:nvPr/>
        </p:nvSpPr>
        <p:spPr>
          <a:xfrm>
            <a:off x="7206025" y="4796325"/>
            <a:ext cx="1938000" cy="1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" name="Google Shape;28;p4"/>
          <p:cNvSpPr/>
          <p:nvPr/>
        </p:nvSpPr>
        <p:spPr>
          <a:xfrm>
            <a:off x="6209925" y="4796325"/>
            <a:ext cx="662700" cy="1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" name="Google Shape;29;p4"/>
          <p:cNvSpPr/>
          <p:nvPr/>
        </p:nvSpPr>
        <p:spPr>
          <a:xfrm>
            <a:off x="4564413" y="4796325"/>
            <a:ext cx="1645500" cy="10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" name="Google Shape;30;p4"/>
          <p:cNvSpPr/>
          <p:nvPr/>
        </p:nvSpPr>
        <p:spPr>
          <a:xfrm>
            <a:off x="6872625" y="4796325"/>
            <a:ext cx="333300" cy="1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>
            <a:lvl1pPr lvl="0" rtl="0" algn="r">
              <a:buNone/>
              <a:defRPr sz="800">
                <a:solidFill>
                  <a:schemeClr val="dk2"/>
                </a:solidFill>
              </a:defRPr>
            </a:lvl1pPr>
            <a:lvl2pPr lvl="1" rtl="0" algn="r">
              <a:buNone/>
              <a:defRPr sz="800">
                <a:solidFill>
                  <a:schemeClr val="dk2"/>
                </a:solidFill>
              </a:defRPr>
            </a:lvl2pPr>
            <a:lvl3pPr lvl="2" rtl="0" algn="r">
              <a:buNone/>
              <a:defRPr sz="800">
                <a:solidFill>
                  <a:schemeClr val="dk2"/>
                </a:solidFill>
              </a:defRPr>
            </a:lvl3pPr>
            <a:lvl4pPr lvl="3" rtl="0" algn="r">
              <a:buNone/>
              <a:defRPr sz="800">
                <a:solidFill>
                  <a:schemeClr val="dk2"/>
                </a:solidFill>
              </a:defRPr>
            </a:lvl4pPr>
            <a:lvl5pPr lvl="4" rtl="0" algn="r">
              <a:buNone/>
              <a:defRPr sz="800">
                <a:solidFill>
                  <a:schemeClr val="dk2"/>
                </a:solidFill>
              </a:defRPr>
            </a:lvl5pPr>
            <a:lvl6pPr lvl="5" rtl="0" algn="r">
              <a:buNone/>
              <a:defRPr sz="800">
                <a:solidFill>
                  <a:schemeClr val="dk2"/>
                </a:solidFill>
              </a:defRPr>
            </a:lvl6pPr>
            <a:lvl7pPr lvl="6" rtl="0" algn="r">
              <a:buNone/>
              <a:defRPr sz="800">
                <a:solidFill>
                  <a:schemeClr val="dk2"/>
                </a:solidFill>
              </a:defRPr>
            </a:lvl7pPr>
            <a:lvl8pPr lvl="7" rtl="0" algn="r">
              <a:buNone/>
              <a:defRPr sz="800">
                <a:solidFill>
                  <a:schemeClr val="dk2"/>
                </a:solidFill>
              </a:defRPr>
            </a:lvl8pPr>
            <a:lvl9pPr lvl="8" rtl="0" algn="r">
              <a:buNone/>
              <a:defRPr sz="8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" name="Google Shape;3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4225" y="4675675"/>
            <a:ext cx="1040993" cy="3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0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, Body">
  <p:cSld name="TITLE_AND_BODY_1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0" y="0"/>
            <a:ext cx="3030600" cy="5143500"/>
          </a:xfrm>
          <a:prstGeom prst="rect">
            <a:avLst/>
          </a:prstGeom>
          <a:solidFill>
            <a:srgbClr val="83E1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3355400" y="295425"/>
            <a:ext cx="5217300" cy="44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subTitle"/>
          </p:nvPr>
        </p:nvSpPr>
        <p:spPr>
          <a:xfrm>
            <a:off x="311550" y="2097425"/>
            <a:ext cx="2552700" cy="18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84200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>
            <a:lvl1pPr lvl="0" rtl="0" algn="r">
              <a:buNone/>
              <a:defRPr sz="800">
                <a:solidFill>
                  <a:schemeClr val="dk2"/>
                </a:solidFill>
              </a:defRPr>
            </a:lvl1pPr>
            <a:lvl2pPr lvl="1" rtl="0" algn="r">
              <a:buNone/>
              <a:defRPr sz="800">
                <a:solidFill>
                  <a:schemeClr val="dk2"/>
                </a:solidFill>
              </a:defRPr>
            </a:lvl2pPr>
            <a:lvl3pPr lvl="2" rtl="0" algn="r">
              <a:buNone/>
              <a:defRPr sz="800">
                <a:solidFill>
                  <a:schemeClr val="dk2"/>
                </a:solidFill>
              </a:defRPr>
            </a:lvl3pPr>
            <a:lvl4pPr lvl="3" rtl="0" algn="r">
              <a:buNone/>
              <a:defRPr sz="800">
                <a:solidFill>
                  <a:schemeClr val="dk2"/>
                </a:solidFill>
              </a:defRPr>
            </a:lvl4pPr>
            <a:lvl5pPr lvl="4" rtl="0" algn="r">
              <a:buNone/>
              <a:defRPr sz="800">
                <a:solidFill>
                  <a:schemeClr val="dk2"/>
                </a:solidFill>
              </a:defRPr>
            </a:lvl5pPr>
            <a:lvl6pPr lvl="5" rtl="0" algn="r">
              <a:buNone/>
              <a:defRPr sz="800">
                <a:solidFill>
                  <a:schemeClr val="dk2"/>
                </a:solidFill>
              </a:defRPr>
            </a:lvl6pPr>
            <a:lvl7pPr lvl="6" rtl="0" algn="r">
              <a:buNone/>
              <a:defRPr sz="800">
                <a:solidFill>
                  <a:schemeClr val="dk2"/>
                </a:solidFill>
              </a:defRPr>
            </a:lvl7pPr>
            <a:lvl8pPr lvl="7" rtl="0" algn="r">
              <a:buNone/>
              <a:defRPr sz="800">
                <a:solidFill>
                  <a:schemeClr val="dk2"/>
                </a:solidFill>
              </a:defRPr>
            </a:lvl8pPr>
            <a:lvl9pPr lvl="8" rtl="0" algn="r">
              <a:buNone/>
              <a:defRPr sz="8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5"/>
          <p:cNvSpPr txBox="1"/>
          <p:nvPr>
            <p:ph type="title"/>
          </p:nvPr>
        </p:nvSpPr>
        <p:spPr>
          <a:xfrm>
            <a:off x="311700" y="295425"/>
            <a:ext cx="2441100" cy="16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SUSE Medium"/>
              <a:buNone/>
              <a:defRPr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909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6"/>
          <p:cNvSpPr/>
          <p:nvPr/>
        </p:nvSpPr>
        <p:spPr>
          <a:xfrm>
            <a:off x="7206025" y="4796325"/>
            <a:ext cx="1938000" cy="1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6209925" y="4796325"/>
            <a:ext cx="662700" cy="1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4564413" y="4796325"/>
            <a:ext cx="1645500" cy="10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" name="Google Shape;46;p6"/>
          <p:cNvSpPr/>
          <p:nvPr/>
        </p:nvSpPr>
        <p:spPr>
          <a:xfrm>
            <a:off x="6872625" y="4796325"/>
            <a:ext cx="333300" cy="1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>
            <a:lvl1pPr lvl="0" rtl="0" algn="r">
              <a:buNone/>
              <a:defRPr sz="800">
                <a:solidFill>
                  <a:schemeClr val="dk2"/>
                </a:solidFill>
              </a:defRPr>
            </a:lvl1pPr>
            <a:lvl2pPr lvl="1" rtl="0" algn="r">
              <a:buNone/>
              <a:defRPr sz="800">
                <a:solidFill>
                  <a:schemeClr val="dk2"/>
                </a:solidFill>
              </a:defRPr>
            </a:lvl2pPr>
            <a:lvl3pPr lvl="2" rtl="0" algn="r">
              <a:buNone/>
              <a:defRPr sz="800">
                <a:solidFill>
                  <a:schemeClr val="dk2"/>
                </a:solidFill>
              </a:defRPr>
            </a:lvl3pPr>
            <a:lvl4pPr lvl="3" rtl="0" algn="r">
              <a:buNone/>
              <a:defRPr sz="800">
                <a:solidFill>
                  <a:schemeClr val="dk2"/>
                </a:solidFill>
              </a:defRPr>
            </a:lvl4pPr>
            <a:lvl5pPr lvl="4" rtl="0" algn="r">
              <a:buNone/>
              <a:defRPr sz="800">
                <a:solidFill>
                  <a:schemeClr val="dk2"/>
                </a:solidFill>
              </a:defRPr>
            </a:lvl5pPr>
            <a:lvl6pPr lvl="5" rtl="0" algn="r">
              <a:buNone/>
              <a:defRPr sz="800">
                <a:solidFill>
                  <a:schemeClr val="dk2"/>
                </a:solidFill>
              </a:defRPr>
            </a:lvl6pPr>
            <a:lvl7pPr lvl="6" rtl="0" algn="r">
              <a:buNone/>
              <a:defRPr sz="800">
                <a:solidFill>
                  <a:schemeClr val="dk2"/>
                </a:solidFill>
              </a:defRPr>
            </a:lvl7pPr>
            <a:lvl8pPr lvl="7" rtl="0" algn="r">
              <a:buNone/>
              <a:defRPr sz="800">
                <a:solidFill>
                  <a:schemeClr val="dk2"/>
                </a:solidFill>
              </a:defRPr>
            </a:lvl8pPr>
            <a:lvl9pPr lvl="8" rtl="0" algn="r">
              <a:buNone/>
              <a:defRPr sz="8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" name="Google Shape;48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4225" y="4675675"/>
            <a:ext cx="1040993" cy="3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0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7"/>
          <p:cNvSpPr/>
          <p:nvPr/>
        </p:nvSpPr>
        <p:spPr>
          <a:xfrm>
            <a:off x="7206025" y="4796325"/>
            <a:ext cx="1938000" cy="1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" name="Google Shape;52;p7"/>
          <p:cNvSpPr/>
          <p:nvPr/>
        </p:nvSpPr>
        <p:spPr>
          <a:xfrm>
            <a:off x="6209925" y="4796325"/>
            <a:ext cx="662700" cy="1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3" name="Google Shape;53;p7"/>
          <p:cNvSpPr/>
          <p:nvPr/>
        </p:nvSpPr>
        <p:spPr>
          <a:xfrm>
            <a:off x="4564413" y="4796325"/>
            <a:ext cx="1645500" cy="10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" name="Google Shape;54;p7"/>
          <p:cNvSpPr/>
          <p:nvPr/>
        </p:nvSpPr>
        <p:spPr>
          <a:xfrm>
            <a:off x="6872625" y="4796325"/>
            <a:ext cx="333300" cy="1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>
            <a:lvl1pPr lvl="0" rtl="0" algn="r">
              <a:buNone/>
              <a:defRPr sz="800">
                <a:solidFill>
                  <a:schemeClr val="dk2"/>
                </a:solidFill>
              </a:defRPr>
            </a:lvl1pPr>
            <a:lvl2pPr lvl="1" rtl="0" algn="r">
              <a:buNone/>
              <a:defRPr sz="800">
                <a:solidFill>
                  <a:schemeClr val="dk2"/>
                </a:solidFill>
              </a:defRPr>
            </a:lvl2pPr>
            <a:lvl3pPr lvl="2" rtl="0" algn="r">
              <a:buNone/>
              <a:defRPr sz="800">
                <a:solidFill>
                  <a:schemeClr val="dk2"/>
                </a:solidFill>
              </a:defRPr>
            </a:lvl3pPr>
            <a:lvl4pPr lvl="3" rtl="0" algn="r">
              <a:buNone/>
              <a:defRPr sz="800">
                <a:solidFill>
                  <a:schemeClr val="dk2"/>
                </a:solidFill>
              </a:defRPr>
            </a:lvl4pPr>
            <a:lvl5pPr lvl="4" rtl="0" algn="r">
              <a:buNone/>
              <a:defRPr sz="800">
                <a:solidFill>
                  <a:schemeClr val="dk2"/>
                </a:solidFill>
              </a:defRPr>
            </a:lvl5pPr>
            <a:lvl6pPr lvl="5" rtl="0" algn="r">
              <a:buNone/>
              <a:defRPr sz="800">
                <a:solidFill>
                  <a:schemeClr val="dk2"/>
                </a:solidFill>
              </a:defRPr>
            </a:lvl6pPr>
            <a:lvl7pPr lvl="6" rtl="0" algn="r">
              <a:buNone/>
              <a:defRPr sz="800">
                <a:solidFill>
                  <a:schemeClr val="dk2"/>
                </a:solidFill>
              </a:defRPr>
            </a:lvl7pPr>
            <a:lvl8pPr lvl="7" rtl="0" algn="r">
              <a:buNone/>
              <a:defRPr sz="800">
                <a:solidFill>
                  <a:schemeClr val="dk2"/>
                </a:solidFill>
              </a:defRPr>
            </a:lvl8pPr>
            <a:lvl9pPr lvl="8" rtl="0" algn="r">
              <a:buNone/>
              <a:defRPr sz="8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4225" y="4675675"/>
            <a:ext cx="1040993" cy="3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0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lide with title and body">
  <p:cSld name="ONE_COLUM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>
            <p:ph idx="1" type="body"/>
          </p:nvPr>
        </p:nvSpPr>
        <p:spPr>
          <a:xfrm>
            <a:off x="311700" y="1389600"/>
            <a:ext cx="38496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>
            <a:lvl1pPr lvl="0" rtl="0" algn="r">
              <a:buNone/>
              <a:defRPr sz="800">
                <a:solidFill>
                  <a:schemeClr val="dk2"/>
                </a:solidFill>
              </a:defRPr>
            </a:lvl1pPr>
            <a:lvl2pPr lvl="1" rtl="0" algn="r">
              <a:buNone/>
              <a:defRPr sz="800">
                <a:solidFill>
                  <a:schemeClr val="dk2"/>
                </a:solidFill>
              </a:defRPr>
            </a:lvl2pPr>
            <a:lvl3pPr lvl="2" rtl="0" algn="r">
              <a:buNone/>
              <a:defRPr sz="800">
                <a:solidFill>
                  <a:schemeClr val="dk2"/>
                </a:solidFill>
              </a:defRPr>
            </a:lvl3pPr>
            <a:lvl4pPr lvl="3" rtl="0" algn="r">
              <a:buNone/>
              <a:defRPr sz="800">
                <a:solidFill>
                  <a:schemeClr val="dk2"/>
                </a:solidFill>
              </a:defRPr>
            </a:lvl4pPr>
            <a:lvl5pPr lvl="4" rtl="0" algn="r">
              <a:buNone/>
              <a:defRPr sz="800">
                <a:solidFill>
                  <a:schemeClr val="dk2"/>
                </a:solidFill>
              </a:defRPr>
            </a:lvl5pPr>
            <a:lvl6pPr lvl="5" rtl="0" algn="r">
              <a:buNone/>
              <a:defRPr sz="800">
                <a:solidFill>
                  <a:schemeClr val="dk2"/>
                </a:solidFill>
              </a:defRPr>
            </a:lvl6pPr>
            <a:lvl7pPr lvl="6" rtl="0" algn="r">
              <a:buNone/>
              <a:defRPr sz="800">
                <a:solidFill>
                  <a:schemeClr val="dk2"/>
                </a:solidFill>
              </a:defRPr>
            </a:lvl7pPr>
            <a:lvl8pPr lvl="7" rtl="0" algn="r">
              <a:buNone/>
              <a:defRPr sz="800">
                <a:solidFill>
                  <a:schemeClr val="dk2"/>
                </a:solidFill>
              </a:defRPr>
            </a:lvl8pPr>
            <a:lvl9pPr lvl="8" rtl="0" algn="r">
              <a:buNone/>
              <a:defRPr sz="8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8"/>
          <p:cNvSpPr/>
          <p:nvPr>
            <p:ph idx="2" type="pic"/>
          </p:nvPr>
        </p:nvSpPr>
        <p:spPr>
          <a:xfrm>
            <a:off x="4572000" y="-10150"/>
            <a:ext cx="4572000" cy="51537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8"/>
          <p:cNvSpPr txBox="1"/>
          <p:nvPr>
            <p:ph type="title"/>
          </p:nvPr>
        </p:nvSpPr>
        <p:spPr>
          <a:xfrm>
            <a:off x="311700" y="295425"/>
            <a:ext cx="3667200" cy="9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2" name="Google Shape;62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4225" y="4675675"/>
            <a:ext cx="1040993" cy="3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0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mint">
  <p:cSld name="MAIN_POINT">
    <p:bg>
      <p:bgPr>
        <a:solidFill>
          <a:srgbClr val="C0EFDE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type="title"/>
          </p:nvPr>
        </p:nvSpPr>
        <p:spPr>
          <a:xfrm>
            <a:off x="487075" y="1305100"/>
            <a:ext cx="6362100" cy="340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200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>
            <a:lvl1pPr lvl="0" rtl="0" algn="r">
              <a:buNone/>
              <a:defRPr sz="800">
                <a:solidFill>
                  <a:schemeClr val="lt1"/>
                </a:solidFill>
              </a:defRPr>
            </a:lvl1pPr>
            <a:lvl2pPr lvl="1" rtl="0" algn="r">
              <a:buNone/>
              <a:defRPr sz="800">
                <a:solidFill>
                  <a:schemeClr val="lt1"/>
                </a:solidFill>
              </a:defRPr>
            </a:lvl2pPr>
            <a:lvl3pPr lvl="2" rtl="0" algn="r">
              <a:buNone/>
              <a:defRPr sz="800">
                <a:solidFill>
                  <a:schemeClr val="lt1"/>
                </a:solidFill>
              </a:defRPr>
            </a:lvl3pPr>
            <a:lvl4pPr lvl="3" rtl="0" algn="r">
              <a:buNone/>
              <a:defRPr sz="800">
                <a:solidFill>
                  <a:schemeClr val="lt1"/>
                </a:solidFill>
              </a:defRPr>
            </a:lvl4pPr>
            <a:lvl5pPr lvl="4" rtl="0" algn="r">
              <a:buNone/>
              <a:defRPr sz="800">
                <a:solidFill>
                  <a:schemeClr val="lt1"/>
                </a:solidFill>
              </a:defRPr>
            </a:lvl5pPr>
            <a:lvl6pPr lvl="5" rtl="0" algn="r">
              <a:buNone/>
              <a:defRPr sz="800">
                <a:solidFill>
                  <a:schemeClr val="lt1"/>
                </a:solidFill>
              </a:defRPr>
            </a:lvl6pPr>
            <a:lvl7pPr lvl="6" rtl="0" algn="r">
              <a:buNone/>
              <a:defRPr sz="800">
                <a:solidFill>
                  <a:schemeClr val="lt1"/>
                </a:solidFill>
              </a:defRPr>
            </a:lvl7pPr>
            <a:lvl8pPr lvl="7" rtl="0" algn="r">
              <a:buNone/>
              <a:defRPr sz="800">
                <a:solidFill>
                  <a:schemeClr val="lt1"/>
                </a:solidFill>
              </a:defRPr>
            </a:lvl8pPr>
            <a:lvl9pPr lvl="8" rtl="0" algn="r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9"/>
          <p:cNvSpPr/>
          <p:nvPr/>
        </p:nvSpPr>
        <p:spPr>
          <a:xfrm>
            <a:off x="7440550" y="2414575"/>
            <a:ext cx="1703400" cy="1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7" name="Google Shape;67;p9"/>
          <p:cNvSpPr/>
          <p:nvPr/>
        </p:nvSpPr>
        <p:spPr>
          <a:xfrm>
            <a:off x="7749775" y="2673463"/>
            <a:ext cx="1086300" cy="1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8" name="Google Shape;68;p9"/>
          <p:cNvSpPr/>
          <p:nvPr/>
        </p:nvSpPr>
        <p:spPr>
          <a:xfrm>
            <a:off x="7115488" y="2955700"/>
            <a:ext cx="1170000" cy="1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9" name="Google Shape;69;p9"/>
          <p:cNvSpPr/>
          <p:nvPr/>
        </p:nvSpPr>
        <p:spPr>
          <a:xfrm>
            <a:off x="8836139" y="2673463"/>
            <a:ext cx="307800" cy="1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0" name="Google Shape;70;p9"/>
          <p:cNvSpPr/>
          <p:nvPr/>
        </p:nvSpPr>
        <p:spPr>
          <a:xfrm>
            <a:off x="7440550" y="3259575"/>
            <a:ext cx="844800" cy="1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1" name="Google Shape;71;p9"/>
          <p:cNvSpPr/>
          <p:nvPr/>
        </p:nvSpPr>
        <p:spPr>
          <a:xfrm>
            <a:off x="8285425" y="3259575"/>
            <a:ext cx="858600" cy="1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2" name="Google Shape;72;p9"/>
          <p:cNvSpPr/>
          <p:nvPr/>
        </p:nvSpPr>
        <p:spPr>
          <a:xfrm>
            <a:off x="8551800" y="2955700"/>
            <a:ext cx="603000" cy="10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3" name="Google Shape;73;p9"/>
          <p:cNvSpPr/>
          <p:nvPr/>
        </p:nvSpPr>
        <p:spPr>
          <a:xfrm rot="10800000">
            <a:off x="8536650" y="2132350"/>
            <a:ext cx="607500" cy="1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" name="Google Shape;74;p9"/>
          <p:cNvSpPr/>
          <p:nvPr/>
        </p:nvSpPr>
        <p:spPr>
          <a:xfrm rot="10800000">
            <a:off x="8536650" y="3563450"/>
            <a:ext cx="607500" cy="10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916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green">
  <p:cSld name="MAIN_POINT_2">
    <p:bg>
      <p:bgPr>
        <a:solidFill>
          <a:srgbClr val="FFB184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 txBox="1"/>
          <p:nvPr>
            <p:ph idx="12" type="sldNum"/>
          </p:nvPr>
        </p:nvSpPr>
        <p:spPr>
          <a:xfrm>
            <a:off x="84200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>
            <a:lvl1pPr lvl="0" rtl="0" algn="r">
              <a:buNone/>
              <a:defRPr sz="800"/>
            </a:lvl1pPr>
            <a:lvl2pPr lvl="1" rtl="0" algn="r">
              <a:buNone/>
              <a:defRPr sz="800"/>
            </a:lvl2pPr>
            <a:lvl3pPr lvl="2" rtl="0" algn="r">
              <a:buNone/>
              <a:defRPr sz="800"/>
            </a:lvl3pPr>
            <a:lvl4pPr lvl="3" rtl="0" algn="r">
              <a:buNone/>
              <a:defRPr sz="800"/>
            </a:lvl4pPr>
            <a:lvl5pPr lvl="4" rtl="0" algn="r">
              <a:buNone/>
              <a:defRPr sz="800"/>
            </a:lvl5pPr>
            <a:lvl6pPr lvl="5" rtl="0" algn="r">
              <a:buNone/>
              <a:defRPr sz="800"/>
            </a:lvl6pPr>
            <a:lvl7pPr lvl="6" rtl="0" algn="r">
              <a:buNone/>
              <a:defRPr sz="800"/>
            </a:lvl7pPr>
            <a:lvl8pPr lvl="7" rtl="0" algn="r">
              <a:buNone/>
              <a:defRPr sz="800"/>
            </a:lvl8pPr>
            <a:lvl9pPr lvl="8" rtl="0" algn="r">
              <a:buNone/>
              <a:defRPr sz="8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0"/>
          <p:cNvSpPr txBox="1"/>
          <p:nvPr>
            <p:ph type="title"/>
          </p:nvPr>
        </p:nvSpPr>
        <p:spPr>
          <a:xfrm>
            <a:off x="487075" y="1305100"/>
            <a:ext cx="6362100" cy="340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8" name="Google Shape;78;p10"/>
          <p:cNvSpPr/>
          <p:nvPr/>
        </p:nvSpPr>
        <p:spPr>
          <a:xfrm>
            <a:off x="7440550" y="2414575"/>
            <a:ext cx="1703400" cy="10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" name="Google Shape;79;p10"/>
          <p:cNvSpPr/>
          <p:nvPr/>
        </p:nvSpPr>
        <p:spPr>
          <a:xfrm>
            <a:off x="7749775" y="2673463"/>
            <a:ext cx="1086300" cy="1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" name="Google Shape;80;p10"/>
          <p:cNvSpPr/>
          <p:nvPr/>
        </p:nvSpPr>
        <p:spPr>
          <a:xfrm>
            <a:off x="7115488" y="2955700"/>
            <a:ext cx="1170000" cy="10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" name="Google Shape;81;p10"/>
          <p:cNvSpPr/>
          <p:nvPr/>
        </p:nvSpPr>
        <p:spPr>
          <a:xfrm>
            <a:off x="8836139" y="2673463"/>
            <a:ext cx="307800" cy="10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" name="Google Shape;82;p10"/>
          <p:cNvSpPr/>
          <p:nvPr/>
        </p:nvSpPr>
        <p:spPr>
          <a:xfrm>
            <a:off x="7440550" y="3259575"/>
            <a:ext cx="844800" cy="10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3" name="Google Shape;83;p10"/>
          <p:cNvSpPr/>
          <p:nvPr/>
        </p:nvSpPr>
        <p:spPr>
          <a:xfrm>
            <a:off x="8285425" y="3259575"/>
            <a:ext cx="858600" cy="105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" name="Google Shape;84;p10"/>
          <p:cNvSpPr/>
          <p:nvPr/>
        </p:nvSpPr>
        <p:spPr>
          <a:xfrm>
            <a:off x="8551800" y="2955700"/>
            <a:ext cx="603000" cy="105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5" name="Google Shape;85;p10"/>
          <p:cNvSpPr/>
          <p:nvPr/>
        </p:nvSpPr>
        <p:spPr>
          <a:xfrm rot="10800000">
            <a:off x="8536650" y="2132350"/>
            <a:ext cx="607500" cy="10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6" name="Google Shape;86;p10"/>
          <p:cNvSpPr/>
          <p:nvPr/>
        </p:nvSpPr>
        <p:spPr>
          <a:xfrm rot="10800000">
            <a:off x="8536650" y="3563450"/>
            <a:ext cx="607500" cy="10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852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USE"/>
              <a:buNone/>
              <a:defRPr sz="28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05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USE"/>
              <a:buChar char="●"/>
              <a:defRPr sz="18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USE"/>
              <a:buChar char="○"/>
              <a:defRPr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USE"/>
              <a:buChar char="■"/>
              <a:defRPr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USE"/>
              <a:buChar char="●"/>
              <a:defRPr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USE"/>
              <a:buChar char="○"/>
              <a:defRPr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USE"/>
              <a:buChar char="■"/>
              <a:defRPr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USE"/>
              <a:buChar char="●"/>
              <a:defRPr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USE"/>
              <a:buChar char="○"/>
              <a:defRPr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USE"/>
              <a:buChar char="■"/>
              <a:defRPr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mattmattox/kubebackup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supporttools/DR-Syncer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utkuozdemir/pv-migrat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rancher.academy" TargetMode="External"/><Relationship Id="rId4" Type="http://schemas.openxmlformats.org/officeDocument/2006/relationships/hyperlink" Target="https://github.com/supporttools" TargetMode="External"/><Relationship Id="rId9" Type="http://schemas.openxmlformats.org/officeDocument/2006/relationships/image" Target="../media/image8.png"/><Relationship Id="rId5" Type="http://schemas.openxmlformats.org/officeDocument/2006/relationships/hyperlink" Target="http://github.com/supporttools" TargetMode="External"/><Relationship Id="rId6" Type="http://schemas.openxmlformats.org/officeDocument/2006/relationships/hyperlink" Target="https://support.tools" TargetMode="External"/><Relationship Id="rId7" Type="http://schemas.openxmlformats.org/officeDocument/2006/relationships/hyperlink" Target="https://support.tools" TargetMode="External"/><Relationship Id="rId8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suse.com/support/kb/doc/?id=000021513" TargetMode="External"/><Relationship Id="rId4" Type="http://schemas.openxmlformats.org/officeDocument/2006/relationships/hyperlink" Target="https://www.suse.com/support/kb/doc/?id=000021513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ctrTitle"/>
          </p:nvPr>
        </p:nvSpPr>
        <p:spPr>
          <a:xfrm>
            <a:off x="1579900" y="1285275"/>
            <a:ext cx="59865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Migrating from RKE1 to RKE2</a:t>
            </a:r>
            <a:br>
              <a:rPr lang="en"/>
            </a:br>
            <a:endParaRPr/>
          </a:p>
        </p:txBody>
      </p:sp>
      <p:sp>
        <p:nvSpPr>
          <p:cNvPr id="118" name="Google Shape;118;p16"/>
          <p:cNvSpPr txBox="1"/>
          <p:nvPr>
            <p:ph idx="1" type="subTitle"/>
          </p:nvPr>
        </p:nvSpPr>
        <p:spPr>
          <a:xfrm>
            <a:off x="2204575" y="3938650"/>
            <a:ext cx="4734900" cy="9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Matthew Mattox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19" name="Google Shape;119;p16"/>
          <p:cNvSpPr txBox="1"/>
          <p:nvPr/>
        </p:nvSpPr>
        <p:spPr>
          <a:xfrm>
            <a:off x="3035875" y="3476938"/>
            <a:ext cx="309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Session ID Number</a:t>
            </a:r>
            <a:endParaRPr sz="18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Lift-and-Shift Migration</a:t>
            </a:r>
            <a:endParaRPr sz="2220"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What is Lift-and-Shift?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You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as the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cluster admin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move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all workloads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from one cluster to another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 one big move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Little to no changes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are made to applications or configurations.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Works best when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workloads are compatible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with the new cluster.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Fastest migration method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Everything moves at once.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Minimal involvement from app teams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Admin-driven.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Works well when clusters are nearly identical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(same Kubernetes version, storage, etc.).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Higher risk of failures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No gradual testing phase.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Potential downtime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Some workloads may need to restart in the new cluster.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Infrastructure differences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Network, storage, and security differences may require post-move fixes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5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Rolling Migration</a:t>
            </a:r>
            <a:endParaRPr sz="2220"/>
          </a:p>
        </p:txBody>
      </p:sp>
      <p:sp>
        <p:nvSpPr>
          <p:cNvPr id="193" name="Google Shape;193;p26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What is Rolling Migration?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You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as the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cluster admin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move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applications one at a time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 coordination with the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app teams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You, make small to medium size changes to the applications in-order to better use the new environment.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Each app team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tests, updates, and validates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their services in the new cluster before fully migrating.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More controlled approach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reducing risk and ensuring stability.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Minimized risk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Applications are moved gradually.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App teams validate their own workloads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Less troubleshooting after migration.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No major downtime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Old cluster stays online while workloads migrate.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Slower migration process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Requires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coordination with multiple teams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Potential inconsistencies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If teams don’t migrate in sync, dependencies may break.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Higher resource costs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Both clusters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run in parallel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until the migration is complete.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6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Phased Migration</a:t>
            </a:r>
            <a:endParaRPr sz="2220"/>
          </a:p>
        </p:txBody>
      </p:sp>
      <p:sp>
        <p:nvSpPr>
          <p:cNvPr id="200" name="Google Shape;200;p27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What is Phased Migration?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You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as the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cluster admin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build a new cluster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and inform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app teams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that they need to migrate.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responsibility is on app teams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to move their workloads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when ready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Cluster stays online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until everything is moved, then the old cluster is decommissioned.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Less work for cluster admins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App teams handle their own migrations.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Flexibility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Teams move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on their own timeline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reducing coordination pressure.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Great for major infrastructure changes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Teams can refactor if needed before moving.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Unpredictable timeline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Some teams may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delay migration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leaving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two clusters running longer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Potential inconsistencies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If teams don’t migrate in a structured way,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dependencies may break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May require temporary workarounds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Cross-cluster communication might be needed during migration.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7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Migration Methods – Choosing the Right Approach</a:t>
            </a:r>
            <a:endParaRPr sz="2220"/>
          </a:p>
        </p:txBody>
      </p:sp>
      <p:sp>
        <p:nvSpPr>
          <p:cNvPr id="207" name="Google Shape;207;p28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Why Choosing the Right Migration Method Matters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Different workloads and environments require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different migration techniques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Key factors to consider: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Are your workloads stateless or stateful?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Do you need a fast migration or a controlled process?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How critical is data consistency?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Common Migration Methods: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YAML Export/Import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– Quick and simple method for stateless workloads.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DR-Syncer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– A tool designed to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sync namespaces and Persistent Volumes across clusters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Velero / CloudCasa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– Best for full-cluster backups and restores.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Redeploy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– Using GitOps or CI/CD pipelines to provision workloads from scratch in a new cluster.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YAML Export/Import</a:t>
            </a:r>
            <a:endParaRPr sz="2220"/>
          </a:p>
        </p:txBody>
      </p:sp>
      <p:sp>
        <p:nvSpPr>
          <p:cNvPr id="214" name="Google Shape;214;p29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How It Works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Export workloads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using: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kubectl get resource -o yaml &gt; backup.yaml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Apply them in the new cluster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with: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kubectl apply -f backup.yaml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Pros 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Fast and simple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no extra tools required.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Good for stateless workloads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(Deployments, Services, ConfigMaps).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No Persistent Volume (PV) migration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must move storage separately.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Manual and error-prone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requires dependency handling.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Best for: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Small workloads,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quick transitions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and environments without persistent data.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Open Source Tool: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GitHub: mattmattox/kubebackup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9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DR-Syncer</a:t>
            </a:r>
            <a:endParaRPr sz="2220"/>
          </a:p>
        </p:txBody>
      </p:sp>
      <p:sp>
        <p:nvSpPr>
          <p:cNvPr id="221" name="Google Shape;221;p30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How It Works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Replicates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Deployments, Services, ConfigMaps, Secrets, Persistent Volumes, etc.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across clusters.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Ensures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scheduled syncing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for seamless migration.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Purpose-built for Kubernetes migrations/DR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Handles both workloads and PVs.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Minimizes downtime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Keeps namespaces and data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synchronized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across clusters.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More efficient than manual YAML exports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Reduces human error.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Requires setup &amp; configuration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Not a native Kubernetes feature.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May need cluster connectivity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Ensure network policies allow cross-cluster syncs.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Requires similar cluster setup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The target cluster should match the source.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Target cluster must have storage configured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Ensure PVs can be replicated properly.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Best for: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Stateless and Stateful applications that need replication between clusters.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Open Source Tool: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GitHub: supporttools/DR-Syncer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0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Velero / CloudCasa</a:t>
            </a:r>
            <a:endParaRPr sz="2220"/>
          </a:p>
        </p:txBody>
      </p:sp>
      <p:sp>
        <p:nvSpPr>
          <p:cNvPr id="228" name="Google Shape;228;p31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How It Works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Backup workloads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 the old cluster using Velero or CloudCasa.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Restore them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 the new cluster, including Persistent Volumes.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Works across cloud and on-prem clusters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Backs up all workloads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including PVs, RBAC, and secrets.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Requires object storage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(AWS S3, MinIO, Azure Blob).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May be slow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for large clusters with many Persistent Volumes (PVs).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CloudCasa is a paid service and requires a license.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Best for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Full-cluster migrations needing persistent storage and security settings.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Backup and disaster recovery strategies.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https://cloudcasa.io/blog/seamless-migration-from-rke-to-rke2-with-cloudcasa-a-suse-partner-solution/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1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Redeploy</a:t>
            </a:r>
            <a:endParaRPr sz="2220"/>
          </a:p>
        </p:txBody>
      </p:sp>
      <p:sp>
        <p:nvSpPr>
          <p:cNvPr id="235" name="Google Shape;235;p32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How It Works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Update the target cluster in your pipelines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to reflect the new environment.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Deploy a fresh environment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 the new cluster using Helm, Kustomize, or GitOps (ArgoCD, Flux).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Migrate data separately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using snapshots, database replication, or manual restores.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Ensures a clean deployment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avoiding legacy config issues.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Best for infrastructure upgrades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or Kubernetes version changes.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No automatic PV migration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must handle database and storage manually.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Takes more time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especially for complex applications.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Requires applications to be fully defined as code (IaC/GitOps).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Best for: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Organizations following Infrastructure-as-Code (IaC) or GitOps practices.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Teams migrating to declarative deployments for better reproducibility.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32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3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Data Migration with Longhorn</a:t>
            </a:r>
            <a:endParaRPr sz="2220"/>
          </a:p>
        </p:txBody>
      </p:sp>
      <p:sp>
        <p:nvSpPr>
          <p:cNvPr id="242" name="Google Shape;242;p33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How It Works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Longhorn’s Disaster Recovery (DR) volumes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sync with a backup cluster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on a scheduled basis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using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incremental restores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The DR volume is created from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 volume’s backup in the backupstore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Scheduled backup intervals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determine how frequently data is updated.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If the original volume fails,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the DR volume can be activated in the backup cluster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for fast recovery.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Pros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Scheduled Data Syncing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Uses periodic snapshots and incremental restoration.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Faster Recovery vs. Full Backup Restores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Avoids the need to recover the entire volume from scratch.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Built-in with Longhorn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No additional tools required for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Longhorn users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Cons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Not real-time replication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Data is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only as current as the last scheduled backup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No live snapshots or backups on DR volumes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Backups must be restored before activation.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Recovery Point Objective (RPO) depends on backup frequency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If backups run hourly, up to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one hour of data could be lost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 case of failure.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Best for: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Organizations already using Longhorn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for persistent storage.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Disaster Recovery (DR) planning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where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scheduled snapshots are acceptable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Workloads that can tolerate some data loss (RPO &gt; 0)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 exchange for lower Recovery Time Objective (RTO).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3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Data Migration with pv-migrate</a:t>
            </a:r>
            <a:endParaRPr sz="2220"/>
          </a:p>
        </p:txBody>
      </p:sp>
      <p:sp>
        <p:nvSpPr>
          <p:cNvPr id="249" name="Google Shape;249;p34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How It Works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pv-migrate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is a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CLI tool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that copies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Persistent Volume Claims (PVCs)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across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namespaces, clusters, or storage backends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Uses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rsync over SSH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with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Load Balancers, Bind Mounts, and Port-Forwarding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for data transfer.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Supports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multiple migration strategies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automatically selecting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the most efficient method based on the environment.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Pros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Works across namespaces, clusters, and storage backends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Not tied to a specific CSI driver.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Secure migrations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Uses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SSH and rsync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for encrypted data transfer.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Multiple migration strategies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Falls back to different approaches when needed.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Highly customizable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Users can configure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rsync/SSH images, affinity, and network settings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Cons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Requires storage compatibility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Target storage class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must support the expected access modes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Live data requires careful handling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Works best for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pre-migration syncing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not real-time replication.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Networking considerations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Cross-cluster migrations require proper network connectivity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between clusters.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Best for: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Moving Persistent Volumes across namespaces or clusters.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Changing storage classes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(e.g., ReadWriteOnce → ReadWriteMany).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Migrating data securely between Kubernetes clusters.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72256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Expanding PVCs when volume resizing isn’t supported.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Open Source Tool: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GitHub: utkuozdemir/pv-migrate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34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idx="1" type="body"/>
          </p:nvPr>
        </p:nvSpPr>
        <p:spPr>
          <a:xfrm>
            <a:off x="311700" y="1419300"/>
            <a:ext cx="3849600" cy="23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Why Migrate from RKE1 to RKE2?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Managing Multi-Cluster Environments with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Rancher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Migration Strategies: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Lift-and-Shift | Rolling | Phased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Persistent Data Migration with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Longhorn &amp; pv-migrate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Demo: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Workload Migration from RKE1 → RKE2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Troubleshooting Migration Challenges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Q&amp;A &amp; Discussion</a:t>
            </a:r>
            <a:endParaRPr sz="1600"/>
          </a:p>
        </p:txBody>
      </p:sp>
      <p:sp>
        <p:nvSpPr>
          <p:cNvPr id="125" name="Google Shape;125;p17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6" name="Google Shape;126;p1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0923" l="17767" r="32852" t="5562"/>
          <a:stretch/>
        </p:blipFill>
        <p:spPr>
          <a:xfrm>
            <a:off x="4572000" y="-10150"/>
            <a:ext cx="4572001" cy="5153701"/>
          </a:xfrm>
          <a:prstGeom prst="rect">
            <a:avLst/>
          </a:prstGeom>
        </p:spPr>
      </p:pic>
      <p:sp>
        <p:nvSpPr>
          <p:cNvPr id="127" name="Google Shape;127;p17"/>
          <p:cNvSpPr txBox="1"/>
          <p:nvPr>
            <p:ph type="title"/>
          </p:nvPr>
        </p:nvSpPr>
        <p:spPr>
          <a:xfrm>
            <a:off x="311700" y="295425"/>
            <a:ext cx="3667200" cy="9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5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Cattle-Drive</a:t>
            </a:r>
            <a:endParaRPr sz="2220"/>
          </a:p>
        </p:txBody>
      </p:sp>
      <p:sp>
        <p:nvSpPr>
          <p:cNvPr id="256" name="Google Shape;256;p35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How It Works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TBD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Pros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TBD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Cons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TBD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Best for: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TBD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https://github.com/rancherlabs/cattle-drive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5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/>
          <p:nvPr>
            <p:ph type="title"/>
          </p:nvPr>
        </p:nvSpPr>
        <p:spPr>
          <a:xfrm>
            <a:off x="1997400" y="1753450"/>
            <a:ext cx="5149200" cy="104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/>
              <a:t>DEMO</a:t>
            </a:r>
            <a:endParaRPr sz="6000"/>
          </a:p>
        </p:txBody>
      </p:sp>
      <p:sp>
        <p:nvSpPr>
          <p:cNvPr id="263" name="Google Shape;263;p36"/>
          <p:cNvSpPr txBox="1"/>
          <p:nvPr>
            <p:ph idx="12" type="sldNum"/>
          </p:nvPr>
        </p:nvSpPr>
        <p:spPr>
          <a:xfrm>
            <a:off x="84200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7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Common Migration Failures &amp; Fixes (Part 1)</a:t>
            </a:r>
            <a:endParaRPr sz="2220"/>
          </a:p>
        </p:txBody>
      </p:sp>
      <p:sp>
        <p:nvSpPr>
          <p:cNvPr id="269" name="Google Shape;269;p37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Missing Critical Cluster Services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Issue: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After migration, applications fail due to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missing dependencies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like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cert-manager, monitoring, or GitOps tools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Fix: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Ensure required cluster services are installed first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(cert-manager, Prometheus, ArgoCD).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Deploy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cluster-wide services before migrating workloads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Forgetting Cluster-Scoped Resources (ClusterRoles, CRDs, etc.)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Issue: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Applications fail to start because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ClusterRoles, RoleBindings, or CRDs are missing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Fix: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Export and apply CRDs before migrating workloads: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kubectl get crd -o yaml &gt; crds.yaml  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kubectl apply -f crds.yaml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82733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Ensure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RBAC rules (ClusterRoleBindings, ClusterRoles) are migrated properly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List cluster-wide resources with: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kubectl api-resources --verbs=list --namespaced=false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0" name="Google Shape;270;p37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8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Common Migration Failures &amp; Fixes (Part 2)</a:t>
            </a:r>
            <a:endParaRPr sz="2220"/>
          </a:p>
        </p:txBody>
      </p:sp>
      <p:sp>
        <p:nvSpPr>
          <p:cNvPr id="276" name="Google Shape;276;p38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Secrets Not Stored Externally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Issue: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Applications crash because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Secrets were lost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during migration.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Externalize secrets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using Vault, AWS Secrets Manager, or Kubernetes External Secrets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Backup secrets before migration:</a:t>
            </a:r>
            <a:br>
              <a:rPr b="1" lang="en" sz="11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kubectl get secrets -A -o yaml &gt; secrets-backup.yaml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Restore secrets manually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or via GitOps after migration.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CNI Changes Impact Network Policies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Issue: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different CNI (Calico, Cilium, etc.)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can change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network policies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causing communication failures.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Check existing network policies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before migration: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kubectl get networkpolicy -A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Verify pod-to-pod and pod-to-service communication is allowed.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Update network policies to match the new CNI's behavior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before migration.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Best Practices to Avoid Issues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Pre-flight validation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Run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kubectl get all -A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to identify missing resources.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GitOps (ArgoCD/Flux) to store and redeploy cluster-wide resources.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Test migration in a staging cluster before production cutover.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8273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Document all external services and cluster-scoped dependencies before migration.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8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9"/>
          <p:cNvSpPr txBox="1"/>
          <p:nvPr>
            <p:ph type="title"/>
          </p:nvPr>
        </p:nvSpPr>
        <p:spPr>
          <a:xfrm>
            <a:off x="1997400" y="1753450"/>
            <a:ext cx="5149200" cy="104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/>
              <a:t>Q&amp;A</a:t>
            </a:r>
            <a:endParaRPr sz="6000"/>
          </a:p>
        </p:txBody>
      </p:sp>
      <p:sp>
        <p:nvSpPr>
          <p:cNvPr id="283" name="Google Shape;283;p39"/>
          <p:cNvSpPr txBox="1"/>
          <p:nvPr>
            <p:ph idx="12" type="sldNum"/>
          </p:nvPr>
        </p:nvSpPr>
        <p:spPr>
          <a:xfrm>
            <a:off x="84200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0"/>
          <p:cNvSpPr txBox="1"/>
          <p:nvPr>
            <p:ph type="title"/>
          </p:nvPr>
        </p:nvSpPr>
        <p:spPr>
          <a:xfrm>
            <a:off x="1997400" y="1753450"/>
            <a:ext cx="5149200" cy="104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/>
              <a:t>Thank You!</a:t>
            </a:r>
            <a:endParaRPr sz="6000"/>
          </a:p>
        </p:txBody>
      </p:sp>
      <p:sp>
        <p:nvSpPr>
          <p:cNvPr id="289" name="Google Shape;289;p40"/>
          <p:cNvSpPr txBox="1"/>
          <p:nvPr>
            <p:ph idx="12" type="sldNum"/>
          </p:nvPr>
        </p:nvSpPr>
        <p:spPr>
          <a:xfrm>
            <a:off x="84200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idx="12" type="sldNum"/>
          </p:nvPr>
        </p:nvSpPr>
        <p:spPr>
          <a:xfrm>
            <a:off x="84200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133" name="Google Shape;133;p18"/>
          <p:cNvSpPr txBox="1"/>
          <p:nvPr>
            <p:ph idx="1" type="body"/>
          </p:nvPr>
        </p:nvSpPr>
        <p:spPr>
          <a:xfrm>
            <a:off x="3355400" y="295425"/>
            <a:ext cx="5217300" cy="22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Matthew Mattox</a:t>
            </a:r>
            <a:br>
              <a:rPr lang="en"/>
            </a:br>
            <a:r>
              <a:rPr b="1" lang="en" sz="1500">
                <a:latin typeface="Arial"/>
                <a:ea typeface="Arial"/>
                <a:cs typeface="Arial"/>
                <a:sym typeface="Arial"/>
              </a:rPr>
              <a:t>Principal Support Engineer at SUSE (6Yrs)</a:t>
            </a:r>
            <a:br>
              <a:rPr b="1" lang="en" sz="1500">
                <a:latin typeface="Arial"/>
                <a:ea typeface="Arial"/>
                <a:cs typeface="Arial"/>
                <a:sym typeface="Arial"/>
              </a:rPr>
            </a:br>
            <a:br>
              <a:rPr b="1" lang="en" sz="15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Training: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rancher.academy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GitHub:</a:t>
            </a:r>
            <a:r>
              <a:rPr lang="en" sz="11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 </a:t>
            </a:r>
            <a:r>
              <a:rPr lang="en" sz="1100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github.com/supporttools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Blog:</a:t>
            </a:r>
            <a:r>
              <a:rPr lang="en" sz="11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/>
              </a:rPr>
              <a:t> </a:t>
            </a:r>
            <a:r>
              <a:rPr lang="en" sz="1100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support.tools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8637" y="1020312"/>
            <a:ext cx="2681175" cy="268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579698" y="2605600"/>
            <a:ext cx="1731949" cy="2135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011550" y="2605600"/>
            <a:ext cx="2324100" cy="196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 txBox="1"/>
          <p:nvPr/>
        </p:nvSpPr>
        <p:spPr>
          <a:xfrm>
            <a:off x="6586825" y="2228288"/>
            <a:ext cx="11037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Kubestronaut</a:t>
            </a:r>
            <a:endParaRPr sz="18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138" name="Google Shape;138;p18"/>
          <p:cNvSpPr txBox="1"/>
          <p:nvPr/>
        </p:nvSpPr>
        <p:spPr>
          <a:xfrm>
            <a:off x="3269200" y="2228500"/>
            <a:ext cx="21522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Author of Rancher Deep Dive</a:t>
            </a:r>
            <a:endParaRPr sz="18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Migrate from RKE1 to RKE2?</a:t>
            </a:r>
            <a:endParaRPr/>
          </a:p>
        </p:txBody>
      </p:sp>
      <p:sp>
        <p:nvSpPr>
          <p:cNvPr id="144" name="Google Shape;144;p19"/>
          <p:cNvSpPr txBox="1"/>
          <p:nvPr>
            <p:ph idx="1" type="body"/>
          </p:nvPr>
        </p:nvSpPr>
        <p:spPr>
          <a:xfrm>
            <a:off x="311700" y="1057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RKE1 End of Life (EOL) - July 31, 2025</a:t>
            </a:r>
            <a:br>
              <a:rPr b="1" lang="en" sz="1100">
                <a:latin typeface="Arial"/>
                <a:ea typeface="Arial"/>
                <a:cs typeface="Arial"/>
                <a:sym typeface="Arial"/>
              </a:rPr>
            </a:b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Official SUSE Announcement:</a:t>
            </a:r>
            <a:r>
              <a:rPr lang="en" sz="11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 </a:t>
            </a:r>
            <a:r>
              <a:rPr lang="en" sz="1100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https://www.suse.com/support/kb/doc/?id=000021513</a:t>
            </a:r>
            <a:endParaRPr sz="1100" u="sng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RKE1 will no longer receive updates, security patches, or support after July 31, 2025.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Organizations must transition to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RKE2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to maintain a supported and secure Kubernetes environment.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Delaying migration increases operational risk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due to lack of security updates and compatibility issues with future Kubernetes versions.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Why RKE2?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Improved Security: SELinux support, FIPS compliance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Better Performance: Containerd, optimized networking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Long-Term Stability: Upstream Kubernetes alignment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Rancher Integration: Multi-cluster management, rolling upgrades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9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More Reasons You Might Need to Migrate Your Kubernetes Clusters</a:t>
            </a:r>
            <a:endParaRPr sz="2220"/>
          </a:p>
        </p:txBody>
      </p:sp>
      <p:sp>
        <p:nvSpPr>
          <p:cNvPr id="151" name="Google Shape;15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Moving into and out of the cloud</a:t>
            </a:r>
            <a:br>
              <a:rPr lang="en"/>
            </a:br>
            <a:r>
              <a:rPr lang="en"/>
              <a:t>Migrate workloads between cloud providers or transition on-prem to cloud for cost savings, compliance, or flexibility.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Disaster Recovery (DR) &amp; High Availability</a:t>
            </a:r>
            <a:br>
              <a:rPr lang="en"/>
            </a:br>
            <a:r>
              <a:rPr lang="en"/>
              <a:t>Ensure business continuity by maintaining a failover cluster or running workloads across multiple regions.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Foundational Changes &amp; Infrastructure Upgrades</a:t>
            </a:r>
            <a:br>
              <a:rPr lang="en"/>
            </a:br>
            <a:r>
              <a:rPr lang="en"/>
              <a:t>Upgrade Kubernetes versions, storage backends, or networking stacks with minimal downtime.</a:t>
            </a:r>
            <a:endParaRPr/>
          </a:p>
        </p:txBody>
      </p:sp>
      <p:sp>
        <p:nvSpPr>
          <p:cNvPr id="152" name="Google Shape;152;p20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Moving Into and Out of the Cloud</a:t>
            </a:r>
            <a:endParaRPr sz="2220"/>
          </a:p>
        </p:txBody>
      </p:sp>
      <p:sp>
        <p:nvSpPr>
          <p:cNvPr id="158" name="Google Shape;158;p21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Organizations move workloads between cloud and on-prem for cost, compliance, performance, and vendor flexibility.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Challenges: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Networking Differences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– VPC configurations, CNI plugins, and ingress controllers may need reconfiguration.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Cloud Storage Differences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– Persistent volume formats are cloud-specific (e.g., AWS EBS vs. Azure Disks).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IAM &amp; Security Policies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– Role-based access control (RBAC) and firewall rules need to be updated.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Example Use Cases:</a:t>
            </a:r>
            <a:endParaRPr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AWS EKS → RKE2 on-prem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for cost control and compliance.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Migrating from self-managed Kubernetes → managed services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(EKS, AKS, GKE).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Hybrid &amp; Multi-Cloud Scaling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– Distribute workloads across cloud and on-prem for resilience.</a:t>
            </a:r>
            <a:endParaRPr sz="1200"/>
          </a:p>
        </p:txBody>
      </p:sp>
      <p:sp>
        <p:nvSpPr>
          <p:cNvPr id="159" name="Google Shape;159;p21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Disaster Recovery (DR) &amp; High Availability</a:t>
            </a:r>
            <a:endParaRPr sz="2220"/>
          </a:p>
        </p:txBody>
      </p:sp>
      <p:sp>
        <p:nvSpPr>
          <p:cNvPr id="165" name="Google Shape;165;p22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Why It Matters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Minimize downtime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Ensure workloads remain available during failures.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Protect against outages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Cloud, network, or hardware failures can impact critical services.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Regulatory compliance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Many industries require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business continuity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plans.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Challenges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Keeping Stateful Applications in Sync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Databases and persistent volumes need consistent replication.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Failover Orchestration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Switching traffic between clusters using DNS, load balancers, or BGP.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Storage &amp; Data Replication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Ensuring persistent data (PVs, databases) is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available in both clusters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Example Use Cases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Active-Passive Setup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A secondary cluster on standby, ready to take over.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Geo-Redundant Deployments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Workloads run across multiple regions for fault tolerance.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Automated DR Testing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Regular failover simulations to validate disaster recovery plans.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6" name="Google Shape;166;p22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Foundational Changes &amp; Infrastructure Upgrades</a:t>
            </a:r>
            <a:endParaRPr sz="2220"/>
          </a:p>
        </p:txBody>
      </p:sp>
      <p:sp>
        <p:nvSpPr>
          <p:cNvPr id="172" name="Google Shape;172;p23"/>
          <p:cNvSpPr txBox="1"/>
          <p:nvPr>
            <p:ph idx="1" type="body"/>
          </p:nvPr>
        </p:nvSpPr>
        <p:spPr>
          <a:xfrm>
            <a:off x="311700" y="84275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Why Migrate?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Adopt New Kubernetes Architectures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Move from outdated environments to modern, secure, and optimized clusters.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Improve Performance &amp; Scalability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Upgrade networking, storage, and runtime components for efficiency.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Enhance Security &amp; Compliance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Implement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Pod Security Standards (PSS)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SELinux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RBAC improvements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Challenges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Migrating Workloads While Maintaining Dependencies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Ensuring ConfigMaps, Secrets, and RBAC roles are properly transferred.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Networking &amp; Ingress Controller Changes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Switching from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Flannel → Cilium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or upgrading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Ingress-NGINX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can impact services.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Storage Backend Migration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Transitioning from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NFS → Longhorn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Ceph → Rook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without data loss.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Example Use Cases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Switching Container Runtimes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Migrating from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Docker → Containerd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for Kubernetes compatibility.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Upgrading Storage Solutions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Moving from traditional NFS storage to cloud-native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Longhorn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for better resilience.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Kubernetes API &amp; Version Changes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Ensuring compatibility with deprecations and new security policies.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3" name="Google Shape;173;p23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311700" y="295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Choosing the Right Migration Strategy</a:t>
            </a:r>
            <a:endParaRPr sz="2220"/>
          </a:p>
        </p:txBody>
      </p:sp>
      <p:sp>
        <p:nvSpPr>
          <p:cNvPr id="179" name="Google Shape;179;p24"/>
          <p:cNvSpPr txBox="1"/>
          <p:nvPr>
            <p:ph idx="1" type="body"/>
          </p:nvPr>
        </p:nvSpPr>
        <p:spPr>
          <a:xfrm>
            <a:off x="283550" y="831500"/>
            <a:ext cx="8520600" cy="3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Why Migration Strategy Matters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Migrating workloads between clusters isn’t a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one-size-fits-all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process.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The right strategy depends on: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Timeline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How fast do you need to move?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Risk Tolerance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Can you afford downtime or need a gradual transition?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Team Involvement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Will this be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admin-driven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or do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app teams need control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Cluster Differences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Are you making minimal changes or a major infrastructure shift?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Three Common Strategies for Cluster Migration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Lift-and-Shift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– Move everything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at once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minimal changes.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Rolling Migration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– Move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one application at a time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working with app teams.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Phased Migration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–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Build a new cluster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let app teams migrate at their own pace.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100">
                <a:latin typeface="Arial"/>
                <a:ea typeface="Arial"/>
                <a:cs typeface="Arial"/>
                <a:sym typeface="Arial"/>
              </a:rPr>
              <a:t>Each approach has trade-offs between speed, risk, and control. Let's break them down.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4"/>
          <p:cNvSpPr txBox="1"/>
          <p:nvPr>
            <p:ph idx="12" type="sldNum"/>
          </p:nvPr>
        </p:nvSpPr>
        <p:spPr>
          <a:xfrm>
            <a:off x="3870100" y="4716674"/>
            <a:ext cx="548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US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FEFEF"/>
      </a:lt2>
      <a:accent1>
        <a:srgbClr val="30BA78"/>
      </a:accent1>
      <a:accent2>
        <a:srgbClr val="0C322C"/>
      </a:accent2>
      <a:accent3>
        <a:srgbClr val="2453FF"/>
      </a:accent3>
      <a:accent4>
        <a:srgbClr val="FE7C3F"/>
      </a:accent4>
      <a:accent5>
        <a:srgbClr val="192072"/>
      </a:accent5>
      <a:accent6>
        <a:srgbClr val="90EBCD"/>
      </a:accent6>
      <a:hlink>
        <a:srgbClr val="30BA7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